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66" r:id="rId5"/>
    <p:sldId id="258" r:id="rId6"/>
    <p:sldId id="259" r:id="rId7"/>
    <p:sldId id="257" r:id="rId8"/>
    <p:sldId id="264" r:id="rId9"/>
    <p:sldId id="265" r:id="rId10"/>
    <p:sldId id="260" r:id="rId11"/>
    <p:sldId id="261" r:id="rId12"/>
    <p:sldId id="262" r:id="rId13"/>
    <p:sldId id="263" r:id="rId14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971" autoAdjust="0"/>
  </p:normalViewPr>
  <p:slideViewPr>
    <p:cSldViewPr>
      <p:cViewPr>
        <p:scale>
          <a:sx n="100" d="100"/>
          <a:sy n="100" d="100"/>
        </p:scale>
        <p:origin x="-194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09B67-CF77-4E4C-AC8E-98DC5AD9C38D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1B1E9-8E2B-4FC2-A1E7-D0987C2B5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725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1B1E9-8E2B-4FC2-A1E7-D0987C2B5E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27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C53897-B9D8-493A-9B2E-44FCB33DBF3C}" type="datetimeFigureOut">
              <a:rPr lang="en-GB" smtClean="0"/>
              <a:t>01/08/2018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0A6F6F-F158-49F1-8BA4-65983BFB84C3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ser.iter.org/?action=EDBDashBoar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\\iter\cfs\public\nasluzs\Material%20Databas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ser.iter.org/?uid=VH2KDW" TargetMode="External"/><Relationship Id="rId2" Type="http://schemas.openxmlformats.org/officeDocument/2006/relationships/hyperlink" Target="https://user.iter.org/?uid=N3TCRS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9572" y="1630541"/>
            <a:ext cx="77048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>
                <a:latin typeface="+mj-lt"/>
                <a:ea typeface="+mj-ea"/>
                <a:cs typeface="+mj-cs"/>
              </a:rPr>
              <a:t>ICP Database for management of </a:t>
            </a:r>
            <a:r>
              <a:rPr lang="en-GB" sz="4400" dirty="0">
                <a:latin typeface="+mj-lt"/>
                <a:ea typeface="+mj-ea"/>
                <a:cs typeface="+mj-cs"/>
              </a:rPr>
              <a:t>Material, Fluid and Processing Material Approval </a:t>
            </a:r>
            <a:r>
              <a:rPr lang="en-GB" sz="4400" dirty="0" smtClean="0">
                <a:latin typeface="+mj-lt"/>
                <a:ea typeface="+mj-ea"/>
                <a:cs typeface="+mj-cs"/>
              </a:rPr>
              <a:t>Requests</a:t>
            </a:r>
            <a:endParaRPr lang="en-GB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294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33144" y="0"/>
            <a:ext cx="9177144" cy="52687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Features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36665" y="692696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Email notifications: each time a status of MAR or FPMAR has been changed then submitter, reviewers and approver receive the email from ICP with the status of request;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672408" cy="13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6665" y="2956350"/>
            <a:ext cx="84249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Default reviewers (Liam and Graeme) can add reviewers from other PBSs if it is needed;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Any user of database is able to filter the whole list of MAR/FPMAR for the following fields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If outgassing test is needed for material/fluid assessment then its status can be shown as well.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59094"/>
            <a:ext cx="47434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99588"/>
            <a:ext cx="8438074" cy="86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587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16632"/>
            <a:ext cx="9144000" cy="526876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Reporting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64657" y="764704"/>
            <a:ext cx="856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Totally three “levels” of reports </a:t>
            </a:r>
            <a:r>
              <a:rPr lang="en-GB" dirty="0" smtClean="0">
                <a:solidFill>
                  <a:schemeClr val="tx2"/>
                </a:solidFill>
              </a:rPr>
              <a:t>are available in the .doc or .</a:t>
            </a:r>
            <a:r>
              <a:rPr lang="en-GB" dirty="0" err="1" smtClean="0">
                <a:solidFill>
                  <a:schemeClr val="tx2"/>
                </a:solidFill>
              </a:rPr>
              <a:t>xls</a:t>
            </a:r>
            <a:r>
              <a:rPr lang="en-GB" dirty="0" smtClean="0">
                <a:solidFill>
                  <a:schemeClr val="tx2"/>
                </a:solidFill>
              </a:rPr>
              <a:t> formats :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tx2"/>
                </a:solidFill>
              </a:rPr>
              <a:t>Report of a single </a:t>
            </a:r>
            <a:r>
              <a:rPr lang="en-GB" dirty="0" smtClean="0">
                <a:solidFill>
                  <a:schemeClr val="tx2"/>
                </a:solidFill>
              </a:rPr>
              <a:t>MAR/FPMAR;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Report of the list of MARs/FPMARs after setting filter(s);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“Live” Appendixes 3 and 4 (next slide) in .pdf.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4969172" cy="291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18383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306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526876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“Live” Appendixes 3 and 4</a:t>
            </a:r>
            <a:endParaRPr lang="en-GB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77196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638" y="3573017"/>
            <a:ext cx="476076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04048" y="836712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Appendixes 3 and 4 could be generated by any user  who has the access to database by simple action: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8279" y="4509120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Appendixes 3 and 4 contain only </a:t>
            </a:r>
            <a:r>
              <a:rPr lang="en-US" b="1" i="1" dirty="0" smtClean="0">
                <a:solidFill>
                  <a:schemeClr val="tx2"/>
                </a:solidFill>
              </a:rPr>
              <a:t>approved </a:t>
            </a:r>
            <a:r>
              <a:rPr lang="en-US" dirty="0" smtClean="0">
                <a:solidFill>
                  <a:schemeClr val="tx2"/>
                </a:solidFill>
              </a:rPr>
              <a:t>requests therefore they are always </a:t>
            </a:r>
            <a:r>
              <a:rPr lang="en-US" b="1" i="1" dirty="0" smtClean="0">
                <a:solidFill>
                  <a:schemeClr val="tx2"/>
                </a:solidFill>
              </a:rPr>
              <a:t>up-to-date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1988840"/>
            <a:ext cx="18573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297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526876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4" name="Rectangle 3"/>
          <p:cNvSpPr/>
          <p:nvPr/>
        </p:nvSpPr>
        <p:spPr>
          <a:xfrm>
            <a:off x="549721" y="532935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Database has been developed in the frame of ITER Collaborative Platform (ICP);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Functionality of the MAR and FPMAR fully repeats the first “paper” requests forms with some new features like status of outgassing tests, dropdown boxes for Material Class/Base/Form/Use Category, </a:t>
            </a:r>
            <a:r>
              <a:rPr lang="en-US" dirty="0" err="1" smtClean="0">
                <a:solidFill>
                  <a:schemeClr val="tx2"/>
                </a:solidFill>
              </a:rPr>
              <a:t>etc</a:t>
            </a:r>
            <a:r>
              <a:rPr lang="en-US" dirty="0" smtClean="0">
                <a:solidFill>
                  <a:schemeClr val="tx2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Appendixes 3&amp;4 have been fully transferred to </a:t>
            </a:r>
            <a:r>
              <a:rPr lang="en-GB" dirty="0" smtClean="0">
                <a:solidFill>
                  <a:schemeClr val="tx2"/>
                </a:solidFill>
              </a:rPr>
              <a:t>the Database;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Database has been released for population in the late June 2018;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</a:t>
            </a:r>
            <a:r>
              <a:rPr lang="en-US" dirty="0" smtClean="0">
                <a:solidFill>
                  <a:schemeClr val="tx2"/>
                </a:solidFill>
              </a:rPr>
              <a:t>he </a:t>
            </a:r>
            <a:r>
              <a:rPr lang="en-US" dirty="0" smtClean="0">
                <a:solidFill>
                  <a:schemeClr val="tx2"/>
                </a:solidFill>
              </a:rPr>
              <a:t>transition period from the </a:t>
            </a:r>
            <a:r>
              <a:rPr lang="en-US" dirty="0" smtClean="0">
                <a:solidFill>
                  <a:schemeClr val="tx2"/>
                </a:solidFill>
              </a:rPr>
              <a:t>form-based system to </a:t>
            </a:r>
            <a:r>
              <a:rPr lang="en-US" dirty="0" smtClean="0">
                <a:solidFill>
                  <a:schemeClr val="tx2"/>
                </a:solidFill>
              </a:rPr>
              <a:t>the new “live” database </a:t>
            </a:r>
            <a:r>
              <a:rPr lang="en-US" dirty="0" smtClean="0">
                <a:solidFill>
                  <a:schemeClr val="tx2"/>
                </a:solidFill>
              </a:rPr>
              <a:t>has been almost finished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7926" y="4221088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Acknowledgements  for the major contributions in this work to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Peter Finch (IT), </a:t>
            </a:r>
            <a:r>
              <a:rPr lang="en-US" sz="2000" dirty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Graeme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Vine, Liam Worth, Djebli Alison and David Laugier.</a:t>
            </a:r>
            <a:endParaRPr lang="en-GB" sz="2000" dirty="0"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074" name="Picture 2" descr="C:\Users\nasluzs\Desktop\heart-transparent-clipart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727" y="4923244"/>
            <a:ext cx="2337247" cy="193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390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i="1" dirty="0" smtClean="0"/>
              <a:t>Content</a:t>
            </a:r>
            <a:endParaRPr lang="en-GB" sz="36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620688"/>
            <a:ext cx="7848872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action="ppaction://hlinksldjump"/>
              </a:rPr>
              <a:t>Where I can find the database?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action="ppaction://hlinksldjump"/>
              </a:rPr>
              <a:t>Database 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action="ppaction://hlinksldjump"/>
              </a:rPr>
              <a:t>overview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3" action="ppaction://hlinksldjump"/>
              </a:rPr>
              <a:t>Material Approval Request (MAR)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4" action="ppaction://hlinksldjump"/>
              </a:rPr>
              <a:t>Fluid and Processing Material Approval Request (FPMAR)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5" action="ppaction://hlinksldjump"/>
              </a:rPr>
              <a:t>Database workflow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b="1" i="1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6" action="ppaction://hlinksldjump"/>
              </a:rPr>
              <a:t>How to add a new MAR/FPMAR?</a:t>
            </a:r>
            <a:r>
              <a:rPr lang="en-US" sz="32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b="1" i="1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7" action="ppaction://hlinksldjump"/>
              </a:rPr>
              <a:t>How to </a:t>
            </a:r>
            <a:r>
              <a:rPr lang="en-US" sz="32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7" action="ppaction://hlinksldjump"/>
              </a:rPr>
              <a:t>review a </a:t>
            </a:r>
            <a:r>
              <a:rPr lang="en-US" sz="3200" b="1" i="1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7" action="ppaction://hlinksldjump"/>
              </a:rPr>
              <a:t>MAR/FPMAR?</a:t>
            </a:r>
            <a:r>
              <a:rPr lang="en-US" sz="32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8" action="ppaction://hlinksldjump"/>
              </a:rPr>
              <a:t>Features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9" action="ppaction://hlinksldjump"/>
              </a:rPr>
              <a:t>Reporting functions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10" action="ppaction://hlinksldjump"/>
              </a:rPr>
              <a:t>“Live” Appendixes 3 and 4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457200" indent="-45720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11" action="ppaction://hlinksldjump"/>
              </a:rPr>
              <a:t>Conclusions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en-US" sz="3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47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1" y="947986"/>
            <a:ext cx="898555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Where I can find the database?</a:t>
            </a:r>
            <a:endParaRPr lang="en-GB" sz="3600" dirty="0"/>
          </a:p>
        </p:txBody>
      </p:sp>
      <p:cxnSp>
        <p:nvCxnSpPr>
          <p:cNvPr id="8" name="Straight Arrow Connector 7"/>
          <p:cNvCxnSpPr>
            <a:stCxn id="11" idx="1"/>
          </p:cNvCxnSpPr>
          <p:nvPr/>
        </p:nvCxnSpPr>
        <p:spPr>
          <a:xfrm flipH="1" flipV="1">
            <a:off x="1951511" y="2892202"/>
            <a:ext cx="518034" cy="366564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69545" y="3027933"/>
            <a:ext cx="6660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Follow the link: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3"/>
              </a:rPr>
              <a:t>Engineering Database (EDB)/MAR</a:t>
            </a:r>
            <a:endParaRPr lang="en-GB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906701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>
            <a:stCxn id="31" idx="1"/>
          </p:cNvCxnSpPr>
          <p:nvPr/>
        </p:nvCxnSpPr>
        <p:spPr>
          <a:xfrm flipH="1" flipV="1">
            <a:off x="1456236" y="4797153"/>
            <a:ext cx="1007604" cy="1140224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31" idx="1"/>
          </p:cNvCxnSpPr>
          <p:nvPr/>
        </p:nvCxnSpPr>
        <p:spPr>
          <a:xfrm flipH="1" flipV="1">
            <a:off x="1960038" y="4653137"/>
            <a:ext cx="503802" cy="1284240"/>
          </a:xfrm>
          <a:prstGeom prst="straightConnector1">
            <a:avLst/>
          </a:prstGeom>
          <a:ln w="317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63840" y="5337212"/>
            <a:ext cx="6660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Choose either Material Approval Request of Fluid and Processing Material Approval Request, then proceed 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5" action="ppaction://hlinksldjump"/>
              </a:rPr>
              <a:t>to add an new request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en-GB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2441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Database overview</a:t>
            </a:r>
            <a:endParaRPr lang="en-GB" sz="3600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705272"/>
            <a:ext cx="9144000" cy="6095014"/>
            <a:chOff x="83506" y="692696"/>
            <a:chExt cx="9044867" cy="6095014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06" y="692696"/>
              <a:ext cx="9044867" cy="4847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06" y="5540523"/>
              <a:ext cx="9044867" cy="1247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6265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75" y="0"/>
            <a:ext cx="5256584" cy="64807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Material Approval Request</a:t>
            </a:r>
            <a:endParaRPr lang="en-GB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27935" y="620688"/>
            <a:ext cx="9116065" cy="6192688"/>
            <a:chOff x="27935" y="764703"/>
            <a:chExt cx="9116065" cy="604867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5" y="764703"/>
              <a:ext cx="9116065" cy="2948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5" y="3685251"/>
              <a:ext cx="9116065" cy="312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/>
            <p:cNvCxnSpPr/>
            <p:nvPr/>
          </p:nvCxnSpPr>
          <p:spPr>
            <a:xfrm>
              <a:off x="2339752" y="3685251"/>
              <a:ext cx="68042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5409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99" y="-571500"/>
            <a:ext cx="9001000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Fluid and Processing </a:t>
            </a:r>
            <a:r>
              <a:rPr lang="en-GB" sz="3600" dirty="0" smtClean="0"/>
              <a:t>Material Approval </a:t>
            </a:r>
            <a:r>
              <a:rPr lang="en-GB" sz="3600" dirty="0"/>
              <a:t>Request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7870" y="587174"/>
            <a:ext cx="9151869" cy="6320378"/>
            <a:chOff x="-7870" y="587174"/>
            <a:chExt cx="9151869" cy="6320378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587174"/>
              <a:ext cx="9143999" cy="5472609"/>
              <a:chOff x="0" y="1196752"/>
              <a:chExt cx="9143999" cy="5814549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196752"/>
                <a:ext cx="9143999" cy="271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915406"/>
                <a:ext cx="9143999" cy="30958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70" y="6009944"/>
              <a:ext cx="9143999" cy="897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650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Database workflow</a:t>
            </a:r>
            <a:endParaRPr lang="en-GB" sz="3600" dirty="0"/>
          </a:p>
        </p:txBody>
      </p:sp>
      <p:sp>
        <p:nvSpPr>
          <p:cNvPr id="4" name="Rectangle 3"/>
          <p:cNvSpPr/>
          <p:nvPr/>
        </p:nvSpPr>
        <p:spPr>
          <a:xfrm>
            <a:off x="1550659" y="709723"/>
            <a:ext cx="1829440" cy="518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10699" y="70972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work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56752" y="1844824"/>
            <a:ext cx="0" cy="4660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39939" y="144165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Submit</a:t>
            </a:r>
            <a:endParaRPr lang="en-GB" sz="24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7" name="Straight Connector 16"/>
          <p:cNvCxnSpPr>
            <a:stCxn id="4" idx="2"/>
          </p:cNvCxnSpPr>
          <p:nvPr/>
        </p:nvCxnSpPr>
        <p:spPr>
          <a:xfrm>
            <a:off x="2465379" y="1228588"/>
            <a:ext cx="0" cy="28803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542031" y="2369319"/>
            <a:ext cx="2007415" cy="518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550659" y="2369320"/>
            <a:ext cx="1998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Submitted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497246" y="3516984"/>
            <a:ext cx="11577" cy="49459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51725" y="3098227"/>
            <a:ext cx="195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Recommend</a:t>
            </a:r>
            <a:endParaRPr lang="en-GB" sz="24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494255" y="2885162"/>
            <a:ext cx="0" cy="28803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481646" y="4025893"/>
            <a:ext cx="2067801" cy="518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497445" y="4054492"/>
            <a:ext cx="2059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Recommended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591045" y="5181811"/>
            <a:ext cx="2562" cy="44534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1991" y="4788245"/>
            <a:ext cx="195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Approve</a:t>
            </a:r>
            <a:endParaRPr lang="en-GB" sz="24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1591045" y="4549389"/>
            <a:ext cx="0" cy="28803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59706" y="5695256"/>
            <a:ext cx="2067801" cy="518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20981" y="5695254"/>
            <a:ext cx="2059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Approved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38928" y="4809542"/>
            <a:ext cx="195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Reject</a:t>
            </a:r>
            <a:endParaRPr lang="en-GB" sz="24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3417982" y="4557772"/>
            <a:ext cx="0" cy="28803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417982" y="5179637"/>
            <a:ext cx="2562" cy="44534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778246" y="5695254"/>
            <a:ext cx="2067801" cy="5188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679905" y="5736237"/>
            <a:ext cx="2059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Rejected</a:t>
            </a:r>
            <a:endParaRPr lang="en-GB" sz="2400" i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66" name="Straight Connector 65"/>
          <p:cNvCxnSpPr>
            <a:stCxn id="19" idx="3"/>
          </p:cNvCxnSpPr>
          <p:nvPr/>
        </p:nvCxnSpPr>
        <p:spPr>
          <a:xfrm>
            <a:off x="3549446" y="2628752"/>
            <a:ext cx="37747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3926923" y="1988840"/>
            <a:ext cx="0" cy="639912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3926923" y="969156"/>
            <a:ext cx="0" cy="54746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4" idx="3"/>
          </p:cNvCxnSpPr>
          <p:nvPr/>
        </p:nvCxnSpPr>
        <p:spPr>
          <a:xfrm flipH="1">
            <a:off x="3380099" y="969156"/>
            <a:ext cx="546824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947869" y="1452034"/>
            <a:ext cx="1958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Review</a:t>
            </a:r>
            <a:endParaRPr lang="en-GB" sz="24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256669" y="704091"/>
            <a:ext cx="37241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Who </a:t>
            </a:r>
            <a:r>
              <a:rPr lang="en-US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can submit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?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Only IO staff</a:t>
            </a:r>
          </a:p>
          <a:p>
            <a:endParaRPr lang="en-US" sz="24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Who are the reviewers?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Default reviewers are Liam Worth and Vine Graeme</a:t>
            </a:r>
          </a:p>
          <a:p>
            <a:pPr marL="342900" indent="-342900">
              <a:buFontTx/>
              <a:buChar char="-"/>
            </a:pPr>
            <a:endParaRPr lang="en-US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Who is the approver?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  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Robert Pearce</a:t>
            </a:r>
          </a:p>
          <a:p>
            <a:endParaRPr lang="en-US" sz="24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Detailed specification of Database can be found 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action="ppaction://hlinkfile"/>
              </a:rPr>
              <a:t>here</a:t>
            </a: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en-GB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77770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How to add a new MAR / FPMAR?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825192" y="614668"/>
            <a:ext cx="2664296" cy="1019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843172" y="709013"/>
            <a:ext cx="2646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 folder with 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/>
              </a:rPr>
              <a:t>MARs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or 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3"/>
              </a:rPr>
              <a:t>FPMARs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552139" y="614668"/>
            <a:ext cx="2664296" cy="10196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5589103" y="726726"/>
            <a:ext cx="2646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Dropdown 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box “Add”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552140" y="1921846"/>
            <a:ext cx="2663896" cy="11106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569720" y="2058658"/>
            <a:ext cx="2646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“Add MAR or FPMAR”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34545" y="3644249"/>
            <a:ext cx="2664296" cy="11106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870505" y="3784091"/>
            <a:ext cx="2628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</a:t>
            </a:r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“Save </a:t>
            </a:r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MAR or FPMAR”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99234" y="5060792"/>
            <a:ext cx="2664296" cy="1140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872378" y="5001160"/>
            <a:ext cx="262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</a:t>
            </a:r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“Submit” to let a </a:t>
            </a:r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4" action="ppaction://hlinksldjump"/>
              </a:rPr>
              <a:t>review</a:t>
            </a:r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starts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825192" y="1921846"/>
            <a:ext cx="2664296" cy="11106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852526" y="2086064"/>
            <a:ext cx="2646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Fill in the fields of request  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5552139" y="3784091"/>
            <a:ext cx="2701260" cy="20496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5589102" y="3894715"/>
            <a:ext cx="26463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Edit saved request if necessary by clicking on “edit” in the right upper corner </a:t>
            </a:r>
            <a:endParaRPr lang="en-GB" sz="24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90" name="Straight Arrow Connector 89"/>
          <p:cNvCxnSpPr>
            <a:stCxn id="5" idx="3"/>
            <a:endCxn id="33" idx="1"/>
          </p:cNvCxnSpPr>
          <p:nvPr/>
        </p:nvCxnSpPr>
        <p:spPr>
          <a:xfrm>
            <a:off x="3489488" y="1124512"/>
            <a:ext cx="206265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33" idx="2"/>
          </p:cNvCxnSpPr>
          <p:nvPr/>
        </p:nvCxnSpPr>
        <p:spPr>
          <a:xfrm>
            <a:off x="6884287" y="1634356"/>
            <a:ext cx="0" cy="28247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36" idx="1"/>
            <a:endCxn id="66" idx="3"/>
          </p:cNvCxnSpPr>
          <p:nvPr/>
        </p:nvCxnSpPr>
        <p:spPr>
          <a:xfrm flipH="1">
            <a:off x="3498841" y="2477187"/>
            <a:ext cx="2053299" cy="2437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65" idx="2"/>
          </p:cNvCxnSpPr>
          <p:nvPr/>
        </p:nvCxnSpPr>
        <p:spPr>
          <a:xfrm flipH="1">
            <a:off x="2157142" y="3032528"/>
            <a:ext cx="198" cy="61172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3489488" y="4159330"/>
            <a:ext cx="206265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3480498" y="4451642"/>
            <a:ext cx="206229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2144994" y="4754932"/>
            <a:ext cx="198" cy="3058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6998" y="6201489"/>
            <a:ext cx="9047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!!! Please check if your request has been already considered by searching through the filter “Material Submitted for Approval” in the top of the page.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12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0612" y="44624"/>
            <a:ext cx="8229600" cy="4001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How to review MAR / FPMAR?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3069187" y="560147"/>
            <a:ext cx="2664296" cy="7806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5066" y="596515"/>
            <a:ext cx="2646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Open the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action="ppaction://hlinksldjump"/>
              </a:rPr>
              <a:t>submitted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request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60596" y="2036588"/>
            <a:ext cx="26463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“Review” 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519" y="1886815"/>
            <a:ext cx="2243107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201" y="2898306"/>
            <a:ext cx="2646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“Edit MAR/FPMAR”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43003" y="3276191"/>
            <a:ext cx="2628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Enter the comment</a:t>
            </a:r>
          </a:p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for review 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1945" y="818664"/>
            <a:ext cx="2546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Recommend </a:t>
            </a:r>
            <a:r>
              <a:rPr lang="en-US" sz="20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action ( if needed to select VQCs)</a:t>
            </a:r>
            <a:endParaRPr lang="en-GB" sz="20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0" name="Straight Connector 39"/>
          <p:cNvCxnSpPr>
            <a:stCxn id="5" idx="1"/>
          </p:cNvCxnSpPr>
          <p:nvPr/>
        </p:nvCxnSpPr>
        <p:spPr>
          <a:xfrm flipH="1" flipV="1">
            <a:off x="1369008" y="543664"/>
            <a:ext cx="1700179" cy="40679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385840" y="560147"/>
            <a:ext cx="0" cy="20566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443003" y="894182"/>
            <a:ext cx="2546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Review </a:t>
            </a:r>
            <a:r>
              <a:rPr lang="en-US" sz="2000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action</a:t>
            </a:r>
            <a:endParaRPr lang="en-GB" sz="20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99229" y="1891672"/>
            <a:ext cx="251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“Edit” dropdown box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41945" y="2863335"/>
            <a:ext cx="2259252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6583829" y="1886814"/>
            <a:ext cx="2249624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6569160" y="3246835"/>
            <a:ext cx="2249624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64633" y="3733865"/>
            <a:ext cx="26463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Select VQCs in </a:t>
            </a:r>
            <a:r>
              <a:rPr lang="en-US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“Vacuum </a:t>
            </a:r>
            <a:r>
              <a:rPr lang="en-US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Material Approval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Status”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39624" y="3824681"/>
            <a:ext cx="2261573" cy="834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8399" y="4919526"/>
            <a:ext cx="26463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“Save MAR/FPMAR”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41944" y="4919526"/>
            <a:ext cx="2252683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245004" y="5968191"/>
            <a:ext cx="22757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</a:t>
            </a:r>
          </a:p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“Recommend”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39623" y="5968191"/>
            <a:ext cx="2281153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Elbow Connector 72"/>
          <p:cNvCxnSpPr>
            <a:endCxn id="9" idx="0"/>
          </p:cNvCxnSpPr>
          <p:nvPr/>
        </p:nvCxnSpPr>
        <p:spPr>
          <a:xfrm rot="16200000" flipH="1">
            <a:off x="1181144" y="1694886"/>
            <a:ext cx="382358" cy="1500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9" idx="2"/>
            <a:endCxn id="61" idx="0"/>
          </p:cNvCxnSpPr>
          <p:nvPr/>
        </p:nvCxnSpPr>
        <p:spPr>
          <a:xfrm flipH="1">
            <a:off x="1371571" y="2651922"/>
            <a:ext cx="1502" cy="2114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1390225" y="3630134"/>
            <a:ext cx="1756" cy="2114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65" idx="2"/>
            <a:endCxn id="68" idx="0"/>
          </p:cNvCxnSpPr>
          <p:nvPr/>
        </p:nvCxnSpPr>
        <p:spPr>
          <a:xfrm flipH="1">
            <a:off x="1368286" y="4658711"/>
            <a:ext cx="2125" cy="26081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68" idx="2"/>
            <a:endCxn id="70" idx="0"/>
          </p:cNvCxnSpPr>
          <p:nvPr/>
        </p:nvCxnSpPr>
        <p:spPr>
          <a:xfrm>
            <a:off x="1368286" y="5684633"/>
            <a:ext cx="11914" cy="28355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733484" y="560147"/>
            <a:ext cx="1975157" cy="39031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7708641" y="560147"/>
            <a:ext cx="0" cy="195155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3145144" y="2968414"/>
            <a:ext cx="2546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Recommend </a:t>
            </a:r>
            <a:r>
              <a:rPr lang="en-US" sz="2000" i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action (if VQCs has been already selected by other reviewer)</a:t>
            </a:r>
            <a:endParaRPr lang="en-GB" sz="2000" i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45" name="Straight Connector 144"/>
          <p:cNvCxnSpPr>
            <a:stCxn id="5" idx="2"/>
            <a:endCxn id="144" idx="0"/>
          </p:cNvCxnSpPr>
          <p:nvPr/>
        </p:nvCxnSpPr>
        <p:spPr>
          <a:xfrm>
            <a:off x="4401335" y="1340768"/>
            <a:ext cx="16889" cy="162764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>
            <a:stCxn id="144" idx="2"/>
            <a:endCxn id="70" idx="3"/>
          </p:cNvCxnSpPr>
          <p:nvPr/>
        </p:nvCxnSpPr>
        <p:spPr>
          <a:xfrm rot="5400000">
            <a:off x="2440054" y="4372575"/>
            <a:ext cx="2058892" cy="1897448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endCxn id="62" idx="0"/>
          </p:cNvCxnSpPr>
          <p:nvPr/>
        </p:nvCxnSpPr>
        <p:spPr>
          <a:xfrm>
            <a:off x="7708641" y="1340768"/>
            <a:ext cx="0" cy="54604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endCxn id="63" idx="0"/>
          </p:cNvCxnSpPr>
          <p:nvPr/>
        </p:nvCxnSpPr>
        <p:spPr>
          <a:xfrm>
            <a:off x="7686838" y="2681230"/>
            <a:ext cx="7134" cy="56560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63" idx="2"/>
            <a:endCxn id="167" idx="0"/>
          </p:cNvCxnSpPr>
          <p:nvPr/>
        </p:nvCxnSpPr>
        <p:spPr>
          <a:xfrm>
            <a:off x="7693972" y="4011942"/>
            <a:ext cx="1" cy="64676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6605767" y="4841209"/>
            <a:ext cx="2249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Click on “Save”</a:t>
            </a:r>
            <a:endParaRPr lang="en-GB" sz="20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6569161" y="4658711"/>
            <a:ext cx="2249623" cy="7651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347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8525</TotalTime>
  <Words>646</Words>
  <Application>Microsoft Office PowerPoint</Application>
  <PresentationFormat>On-screen Show (4:3)</PresentationFormat>
  <Paragraphs>103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PowerPoint Presentation</vt:lpstr>
      <vt:lpstr>Content</vt:lpstr>
      <vt:lpstr>Where I can find the database?</vt:lpstr>
      <vt:lpstr>Database overview</vt:lpstr>
      <vt:lpstr>Material Approval Request</vt:lpstr>
      <vt:lpstr>Fluid and Processing Material Approval Request</vt:lpstr>
      <vt:lpstr>Database workflow</vt:lpstr>
      <vt:lpstr>How to add a new MAR / FPMAR?</vt:lpstr>
      <vt:lpstr>How to review MAR / FPMAR?</vt:lpstr>
      <vt:lpstr>Features</vt:lpstr>
      <vt:lpstr>PowerPoint Presentation</vt:lpstr>
      <vt:lpstr>PowerPoint Presentation</vt:lpstr>
      <vt:lpstr>PowerPoint Presentation</vt:lpstr>
    </vt:vector>
  </TitlesOfParts>
  <Company>ITER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Nasluzov Sergei</dc:creator>
  <cp:lastModifiedBy>Nasluzov Sergei</cp:lastModifiedBy>
  <cp:revision>121</cp:revision>
  <cp:lastPrinted>2018-07-13T08:54:22Z</cp:lastPrinted>
  <dcterms:created xsi:type="dcterms:W3CDTF">2018-07-10T07:34:46Z</dcterms:created>
  <dcterms:modified xsi:type="dcterms:W3CDTF">2018-08-01T07:19:34Z</dcterms:modified>
</cp:coreProperties>
</file>